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454" r:id="rId3"/>
    <p:sldId id="2567" r:id="rId5"/>
    <p:sldId id="2569" r:id="rId6"/>
    <p:sldId id="2575" r:id="rId7"/>
    <p:sldId id="2573" r:id="rId8"/>
    <p:sldId id="2603" r:id="rId9"/>
    <p:sldId id="2604" r:id="rId10"/>
    <p:sldId id="2605" r:id="rId11"/>
    <p:sldId id="2606" r:id="rId12"/>
    <p:sldId id="2632" r:id="rId13"/>
    <p:sldId id="2607" r:id="rId14"/>
    <p:sldId id="2608" r:id="rId15"/>
    <p:sldId id="2610" r:id="rId16"/>
    <p:sldId id="2611" r:id="rId17"/>
    <p:sldId id="2612" r:id="rId18"/>
    <p:sldId id="2613" r:id="rId19"/>
    <p:sldId id="2614" r:id="rId20"/>
    <p:sldId id="2609" r:id="rId21"/>
    <p:sldId id="2617" r:id="rId22"/>
    <p:sldId id="2615" r:id="rId23"/>
    <p:sldId id="2616" r:id="rId24"/>
    <p:sldId id="2618" r:id="rId25"/>
    <p:sldId id="2619" r:id="rId26"/>
    <p:sldId id="2620" r:id="rId27"/>
    <p:sldId id="2621" r:id="rId28"/>
    <p:sldId id="2622" r:id="rId29"/>
    <p:sldId id="2623" r:id="rId30"/>
    <p:sldId id="2625" r:id="rId31"/>
    <p:sldId id="2624" r:id="rId32"/>
    <p:sldId id="2626" r:id="rId33"/>
    <p:sldId id="2627" r:id="rId34"/>
    <p:sldId id="2633" r:id="rId35"/>
    <p:sldId id="2628" r:id="rId3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64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05"/>
    <a:srgbClr val="2B59AC"/>
    <a:srgbClr val="676767"/>
    <a:srgbClr val="002A52"/>
    <a:srgbClr val="FFA22E"/>
    <a:srgbClr val="3B2079"/>
    <a:srgbClr val="0000FF"/>
    <a:srgbClr val="0432FF"/>
    <a:srgbClr val="008000"/>
    <a:srgbClr val="93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4"/>
    <p:restoredTop sz="94694"/>
  </p:normalViewPr>
  <p:slideViewPr>
    <p:cSldViewPr snapToGrid="0" showGuides="1">
      <p:cViewPr varScale="1">
        <p:scale>
          <a:sx n="116" d="100"/>
          <a:sy n="116" d="100"/>
        </p:scale>
        <p:origin x="224" y="968"/>
      </p:cViewPr>
      <p:guideLst>
        <p:guide orient="horz" pos="2160"/>
        <p:guide pos="5564"/>
        <p:guide pos="415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sz="4400" b="0" cap="none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F0B16D58-B50A-AB47-9772-39FAD8862975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0A1F10C4-CAAB-D744-B5DF-7591E3963A86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71F5945-3BB9-8F41-BE51-13D22614A93A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Click to edit Master text styles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Second level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Third level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Fourth level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Click to edit Master text styles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Second level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Third level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Fourth level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lvl="0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401761"/>
            <a:ext cx="12192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870A61D0-E579-1849-BF70-8D78C268BEBD}" type="datetime1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363" y="1014602"/>
            <a:ext cx="10363200" cy="1470025"/>
          </a:xfrm>
        </p:spPr>
        <p:txBody>
          <a:bodyPr>
            <a:noAutofit/>
          </a:bodyPr>
          <a:lstStyle>
            <a:lvl1pPr>
              <a:defRPr sz="4800" b="0" cap="none" spc="0">
                <a:ln>
                  <a:noFill/>
                </a:ln>
                <a:solidFill>
                  <a:srgbClr val="FF5F05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27600"/>
            <a:ext cx="8534400" cy="7087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39BBCCD-340F-C849-B48F-62655FA5A7F7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664684"/>
            <a:ext cx="10014842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>
            <a:normAutofit/>
          </a:bodyPr>
          <a:lstStyle>
            <a:lvl1pPr>
              <a:defRPr sz="3200" b="0" i="0">
                <a:latin typeface="+mn-lt"/>
                <a:cs typeface="Arial" panose="020B0604020202090204" pitchFamily="34" charset="0"/>
              </a:defRPr>
            </a:lvl1pPr>
            <a:lvl2pPr>
              <a:defRPr sz="2800" b="0" i="0">
                <a:latin typeface="+mn-lt"/>
                <a:cs typeface="Arial" panose="020B0604020202090204" pitchFamily="34" charset="0"/>
              </a:defRPr>
            </a:lvl2pPr>
            <a:lvl3pPr>
              <a:defRPr sz="2400" b="0" i="0">
                <a:latin typeface="+mn-lt"/>
                <a:cs typeface="Arial" panose="020B0604020202090204" pitchFamily="34" charset="0"/>
              </a:defRPr>
            </a:lvl3pPr>
            <a:lvl4pPr>
              <a:defRPr sz="2000" b="0" i="0">
                <a:latin typeface="+mn-lt"/>
                <a:cs typeface="Arial" panose="020B0604020202090204" pitchFamily="34" charset="0"/>
              </a:defRPr>
            </a:lvl4pPr>
            <a:lvl5pPr>
              <a:defRPr sz="2000" b="0" i="0">
                <a:latin typeface="+mn-lt"/>
                <a:cs typeface="Arial" panose="020B060402020209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pic>
        <p:nvPicPr>
          <p:cNvPr id="2" name="Picture 1" descr="The Block I in orange with a blue background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042" y="-1564"/>
            <a:ext cx="684893" cy="855297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52889" y="1529395"/>
            <a:ext cx="1088622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 txBox="1"/>
          <p:nvPr userDrawn="1"/>
        </p:nvSpPr>
        <p:spPr>
          <a:xfrm>
            <a:off x="839788" y="6533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  <a:endParaRPr lang="en-US"/>
          </a:p>
        </p:txBody>
      </p:sp>
      <p:sp>
        <p:nvSpPr>
          <p:cNvPr id="12" name="Slide Number Placeholder 4"/>
          <p:cNvSpPr txBox="1"/>
          <p:nvPr userDrawn="1"/>
        </p:nvSpPr>
        <p:spPr>
          <a:xfrm>
            <a:off x="4724400" y="6545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  <a:endParaRPr lang="en-US"/>
          </a:p>
        </p:txBody>
      </p:sp>
      <p:sp>
        <p:nvSpPr>
          <p:cNvPr id="13" name="Slide Number Placeholder 4"/>
          <p:cNvSpPr txBox="1"/>
          <p:nvPr userDrawn="1"/>
        </p:nvSpPr>
        <p:spPr>
          <a:xfrm>
            <a:off x="8611083" y="6538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85DA76-2DD3-144A-9C84-6B8D9531DA2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E1EF-D076-5342-80D7-B3BF6181DE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705607"/>
            <a:ext cx="6299200" cy="166627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/>
              <a:t>CS598: Topics in LLM Agents, Jiaxuan You</a:t>
            </a:r>
            <a:endParaRPr lang="en-US" i="1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556044"/>
            <a:ext cx="2743200" cy="365125"/>
          </a:xfrm>
        </p:spPr>
        <p:txBody>
          <a:bodyPr/>
          <a:lstStyle/>
          <a:p>
            <a:fld id="{2385DA76-2DD3-144A-9C84-6B8D9531DA2D}" type="slidenum">
              <a:rPr lang="en-US" smtClean="0"/>
            </a:fld>
            <a:endParaRPr lang="en-US"/>
          </a:p>
        </p:txBody>
      </p:sp>
      <p:sp>
        <p:nvSpPr>
          <p:cNvPr id="8" name="Slide Number Placeholder 4"/>
          <p:cNvSpPr txBox="1"/>
          <p:nvPr userDrawn="1"/>
        </p:nvSpPr>
        <p:spPr>
          <a:xfrm>
            <a:off x="4724400" y="6541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  <a:endParaRPr lang="en-US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839788" y="65096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9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99803" y="2998033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rPr>
              <a:t> </a:t>
            </a:r>
            <a:endParaRPr lang="en-US" sz="280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E69B915B-7688-4C40-AA84-6D252445FA9C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CS598: Topics in LLM Agents, Jiaxuan You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 algn="r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 cap="none" spc="0">
          <a:ln>
            <a:noFill/>
          </a:ln>
          <a:solidFill>
            <a:srgbClr val="FF5F05"/>
          </a:solidFill>
          <a:effectLst/>
          <a:latin typeface="Corbel" panose="020B0503020204020204" pitchFamily="34" charset="0"/>
          <a:ea typeface="Helvetica Neue Light" panose="02000503000000020004" charset="0"/>
          <a:cs typeface="Calibri" panose="020F050202020403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6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4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5F05"/>
        </a:buClr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lang="en-US" sz="1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panose="0200050300000002000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hyperlink" Target="https://github.com/ulab-uiuc/CS598-Topics-in-LLM-Agent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github.com/ulab-uiuc/CS598-Topics-in-LLM-Agents?tab=readme-ov-file#summary-of-deadlines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ulab-uiuc/CS598-Topics-in-LLM-Agent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320" y="404592"/>
            <a:ext cx="8172720" cy="3103159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  <a:t>LLM Agent Overview</a:t>
            </a:r>
            <a:b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</a:br>
            <a:r>
              <a:rPr lang="en-US" sz="6600" dirty="0">
                <a:solidFill>
                  <a:srgbClr val="FF5F05"/>
                </a:solidFill>
                <a:ea typeface="Helvetica Neue" panose="02000503000000020004" charset="0"/>
              </a:rPr>
              <a:t>Part 2</a:t>
            </a:r>
            <a:endParaRPr lang="en-US" sz="6600" dirty="0">
              <a:solidFill>
                <a:srgbClr val="FF5F05"/>
              </a:solidFill>
              <a:ea typeface="Helvetica Neue" panose="020005030000000200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6399" y="3024218"/>
            <a:ext cx="8994561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Calibri"/>
                <a:ea typeface="Helvetica Neue Light" panose="02000503000000020004" charset="0"/>
                <a:cs typeface="Calibri"/>
              </a:rPr>
              <a:t>Jiaxuan You</a:t>
            </a:r>
            <a:endParaRPr lang="en-US" sz="48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r>
              <a:rPr lang="en-US" sz="3600" b="1" dirty="0">
                <a:latin typeface="Calibri"/>
                <a:ea typeface="Helvetica Neue Light" panose="02000503000000020004" charset="0"/>
                <a:cs typeface="Calibri"/>
              </a:rPr>
              <a:t>Assistant Professor at UIUC CDS</a:t>
            </a:r>
            <a:endParaRPr lang="en-US" sz="36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latin typeface="Calibri"/>
                <a:ea typeface="Helvetica Neue Light" panose="02000503000000020004" charset="0"/>
                <a:cs typeface="Calibri"/>
              </a:rPr>
              <a:t>CS598:  Topics in LLM Agents, 2025 Spring</a:t>
            </a:r>
            <a:endParaRPr lang="en-US" sz="3600" b="1" dirty="0">
              <a:latin typeface="Calibri"/>
              <a:ea typeface="Helvetica Neue Light" panose="02000503000000020004" charset="0"/>
              <a:cs typeface="Calibri"/>
            </a:endParaRPr>
          </a:p>
          <a:p>
            <a:pPr algn="ctr"/>
            <a:r>
              <a:rPr lang="en-US" sz="3600" dirty="0">
                <a:ea typeface="+mn-lt"/>
                <a:cs typeface="+mn-lt"/>
                <a:hlinkClick r:id="rId1"/>
              </a:rPr>
              <a:t>https://github.com/ulab-uiuc/CS598-Topics-in-LLM-Agents</a:t>
            </a:r>
            <a:endParaRPr lang="en-US" dirty="0"/>
          </a:p>
          <a:p>
            <a:pPr algn="ctr"/>
            <a:endParaRPr lang="en-US" sz="3600" b="1" dirty="0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72766" y="-16018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>
              <a:latin typeface="Calibri" panose="020F0502020204030204" pitchFamily="34" charset="0"/>
              <a:ea typeface="Helvetica Neue Light" panose="0200050300000002000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21" y="3507751"/>
            <a:ext cx="1097280" cy="10972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C75-8DFF-D24E-8AC1-0CA9A0A4DD15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Metacognition: Discussions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🌟Discussions: what are some ultimate goals for LLM agents? Curiosity? Helping people?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AGI-Interface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061283"/>
            <a:ext cx="8686800" cy="5634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Interfaces for LLMs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US" dirty="0"/>
          </a:p>
          <a:p>
            <a:r>
              <a:rPr lang="en-US" dirty="0"/>
              <a:t>APIs</a:t>
            </a:r>
            <a:endParaRPr lang="en-US" dirty="0"/>
          </a:p>
          <a:p>
            <a:r>
              <a:rPr lang="en-US" dirty="0"/>
              <a:t>Web</a:t>
            </a:r>
            <a:endParaRPr lang="en-US" dirty="0"/>
          </a:p>
          <a:p>
            <a:r>
              <a:rPr lang="en-US" dirty="0"/>
              <a:t>Game</a:t>
            </a:r>
            <a:endParaRPr lang="en-US" dirty="0"/>
          </a:p>
          <a:p>
            <a:r>
              <a:rPr lang="en-US" dirty="0"/>
              <a:t>Code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Interface for LLMs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376231"/>
            <a:ext cx="10972800" cy="1303969"/>
          </a:xfrm>
        </p:spPr>
        <p:txBody>
          <a:bodyPr>
            <a:normAutofit/>
          </a:bodyPr>
          <a:lstStyle/>
          <a:p>
            <a:r>
              <a:rPr lang="en-US" dirty="0" err="1"/>
              <a:t>Toolformer</a:t>
            </a:r>
            <a:r>
              <a:rPr lang="en-US" dirty="0"/>
              <a:t>: Language Models Can Teach Themselves to Use Tools, </a:t>
            </a:r>
            <a:r>
              <a:rPr lang="en-US" dirty="0" err="1"/>
              <a:t>NeurIPS</a:t>
            </a:r>
            <a:r>
              <a:rPr lang="en-US" dirty="0"/>
              <a:t> 2023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268"/>
            <a:ext cx="10972800" cy="36625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API/Tool Interface for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40616" y="1051739"/>
            <a:ext cx="3187547" cy="4972586"/>
          </a:xfrm>
        </p:spPr>
        <p:txBody>
          <a:bodyPr/>
          <a:lstStyle/>
          <a:p>
            <a:r>
              <a:rPr lang="en-US" dirty="0" err="1"/>
              <a:t>ToolLLM</a:t>
            </a:r>
            <a:r>
              <a:rPr lang="en-US" dirty="0"/>
              <a:t>: Facilitating Large Language Models to Master 16000+ Real-world APIs, ICLR 2024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1051739"/>
            <a:ext cx="7783417" cy="5646280"/>
            <a:chOff x="2946400" y="1118453"/>
            <a:chExt cx="7783417" cy="5646280"/>
          </a:xfrm>
        </p:grpSpPr>
        <p:pic>
          <p:nvPicPr>
            <p:cNvPr id="12" name="Picture 11" descr="A diagram of a solution path&#10;&#10;Description automatically generated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417" y="1118453"/>
              <a:ext cx="7772400" cy="2076071"/>
            </a:xfrm>
            <a:prstGeom prst="rect">
              <a:avLst/>
            </a:prstGeom>
          </p:spPr>
        </p:pic>
        <p:pic>
          <p:nvPicPr>
            <p:cNvPr id="10" name="Picture 9" descr="A diagram of different methods&#10;&#10;Description automatically generated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400" y="3128422"/>
              <a:ext cx="7772400" cy="363631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0" y="3819936"/>
            <a:ext cx="3657600" cy="29590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for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24521" y="4527933"/>
            <a:ext cx="4322284" cy="2152267"/>
          </a:xfrm>
        </p:spPr>
        <p:txBody>
          <a:bodyPr/>
          <a:lstStyle/>
          <a:p>
            <a:r>
              <a:rPr lang="en-US" dirty="0" err="1"/>
              <a:t>WebArena</a:t>
            </a:r>
            <a:r>
              <a:rPr lang="en-US" dirty="0"/>
              <a:t>: A Realistic Web Environment for Building Autonomous Agents, ICLR 2024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42285"/>
            <a:ext cx="10972800" cy="2958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07" y="3952736"/>
            <a:ext cx="6400800" cy="27754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Interface for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9" y="1938968"/>
            <a:ext cx="3745735" cy="4741231"/>
          </a:xfrm>
        </p:spPr>
        <p:txBody>
          <a:bodyPr/>
          <a:lstStyle/>
          <a:p>
            <a:r>
              <a:rPr lang="en-US" dirty="0"/>
              <a:t>Voyager: An Open-Ended Embodied Agent with Large Language Models, </a:t>
            </a:r>
            <a:r>
              <a:rPr lang="en-US" dirty="0" err="1"/>
              <a:t>NeurIPS</a:t>
            </a:r>
            <a:r>
              <a:rPr lang="en-US" dirty="0"/>
              <a:t> 2023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867"/>
            <a:ext cx="8229600" cy="3676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351"/>
            <a:ext cx="8229600" cy="19368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Interface for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245600" y="1600200"/>
            <a:ext cx="2844800" cy="5080000"/>
          </a:xfrm>
        </p:spPr>
        <p:txBody>
          <a:bodyPr/>
          <a:lstStyle/>
          <a:p>
            <a:r>
              <a:rPr lang="en-US" dirty="0"/>
              <a:t>SWE-agent: Agent-Computer Interfaces Enable Automated Software Engineering, </a:t>
            </a:r>
            <a:r>
              <a:rPr lang="en-US" dirty="0" err="1"/>
              <a:t>NeurIPS</a:t>
            </a:r>
            <a:r>
              <a:rPr lang="en-US" dirty="0"/>
              <a:t>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1154629"/>
            <a:ext cx="9144000" cy="2790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4224968"/>
            <a:ext cx="9144000" cy="2420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Interfaces for LLMs: Discussions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🌟Discussions: Can you think of other promising digital interfaces for LLMs?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Interfaces for LLMs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Embodied AI</a:t>
            </a:r>
            <a:endParaRPr lang="en-US" dirty="0"/>
          </a:p>
          <a:p>
            <a:pPr lvl="1"/>
            <a:r>
              <a:rPr lang="en-US" dirty="0"/>
              <a:t>Perception</a:t>
            </a:r>
            <a:endParaRPr lang="en-US" dirty="0"/>
          </a:p>
          <a:p>
            <a:pPr lvl="1"/>
            <a:r>
              <a:rPr lang="en-US" dirty="0"/>
              <a:t>Navigation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表格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941" y="872179"/>
            <a:ext cx="7010765" cy="58189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47008"/>
            <a:ext cx="12192000" cy="1143000"/>
          </a:xfrm>
        </p:spPr>
        <p:txBody>
          <a:bodyPr/>
          <a:lstStyle/>
          <a:p>
            <a:r>
              <a:rPr lang="en-US" altLang="zh-CN" dirty="0">
                <a:latin typeface="Corbel"/>
                <a:cs typeface="Calibri"/>
              </a:rPr>
              <a:t>Reminders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6A45-9F5B-B340-9555-6B66F4E7847F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98707" y="995992"/>
            <a:ext cx="333278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Start finding teammates now!</a:t>
            </a:r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(Or we will assign teammates for you)</a:t>
            </a:r>
            <a:endParaRPr lang="en-US" altLang="zh-CN" sz="2800" dirty="0">
              <a:latin typeface="Calibri"/>
              <a:ea typeface="宋体"/>
              <a:cs typeface="Calibri"/>
            </a:endParaRPr>
          </a:p>
          <a:p>
            <a:endParaRPr lang="en-US" altLang="zh-CN" sz="2800" dirty="0">
              <a:latin typeface="Calibri"/>
              <a:ea typeface="宋体"/>
              <a:cs typeface="Calibri"/>
            </a:endParaRPr>
          </a:p>
          <a:p>
            <a:r>
              <a:rPr lang="en-US" altLang="zh-CN" sz="2800" dirty="0">
                <a:latin typeface="Calibri"/>
                <a:ea typeface="宋体"/>
                <a:cs typeface="Calibri"/>
              </a:rPr>
              <a:t>Declare your group membership and preference by </a:t>
            </a:r>
            <a:r>
              <a:rPr lang="en-US" altLang="zh-CN" sz="2800" b="1" dirty="0">
                <a:solidFill>
                  <a:srgbClr val="FF5F05"/>
                </a:solidFill>
                <a:latin typeface="Calibri"/>
                <a:ea typeface="宋体"/>
                <a:cs typeface="Calibri"/>
              </a:rPr>
              <a:t>Jan 30</a:t>
            </a:r>
            <a:endParaRPr lang="en-US" altLang="zh-CN" sz="2800" b="1" dirty="0">
              <a:solidFill>
                <a:srgbClr val="FF5F05"/>
              </a:solidFill>
              <a:latin typeface="Calibri"/>
              <a:ea typeface="宋体"/>
              <a:cs typeface="Calibri"/>
            </a:endParaRPr>
          </a:p>
          <a:p>
            <a:endParaRPr lang="en-US" altLang="zh-CN" sz="2800" dirty="0">
              <a:latin typeface="Gill Sans" panose="020B0502020104020203"/>
              <a:ea typeface="宋体"/>
            </a:endParaRPr>
          </a:p>
          <a:p>
            <a:r>
              <a:rPr lang="en-US" altLang="zh-CN" sz="2800" dirty="0">
                <a:latin typeface="Gill Sans" panose="020B0502020104020203"/>
                <a:ea typeface="宋体"/>
                <a:hlinkClick r:id="rId2"/>
              </a:rPr>
              <a:t>https://github.com/ulab-uiuc/CS598-Topics-in-LLM-Agents</a:t>
            </a:r>
            <a:endParaRPr lang="en-US" altLang="zh-CN" sz="2800" dirty="0">
              <a:latin typeface="Gill Sans" panose="020B0502020104020203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70947" y="1134405"/>
            <a:ext cx="7413744" cy="116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Embodied LLM Perception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927075"/>
            <a:ext cx="10972800" cy="753124"/>
          </a:xfrm>
        </p:spPr>
        <p:txBody>
          <a:bodyPr/>
          <a:lstStyle/>
          <a:p>
            <a:r>
              <a:rPr lang="en-US" dirty="0" err="1"/>
              <a:t>PaLM</a:t>
            </a:r>
            <a:r>
              <a:rPr lang="en-US" dirty="0"/>
              <a:t>-E: An Embodied Multimodal Language Model,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202" y="1320800"/>
            <a:ext cx="11430000" cy="41350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54178" y="1600200"/>
            <a:ext cx="3628222" cy="5080000"/>
          </a:xfrm>
        </p:spPr>
        <p:txBody>
          <a:bodyPr/>
          <a:lstStyle/>
          <a:p>
            <a:r>
              <a:rPr lang="en-US" dirty="0"/>
              <a:t>LM-Nav: Robotic Navigation with Large Pre-Trained Models of Language, Vision, and Action, </a:t>
            </a:r>
            <a:r>
              <a:rPr lang="en-US" dirty="0" err="1"/>
              <a:t>CoRL</a:t>
            </a:r>
            <a:r>
              <a:rPr lang="en-US" dirty="0"/>
              <a:t> 2022</a:t>
            </a:r>
            <a:endParaRPr lang="en-US" dirty="0"/>
          </a:p>
        </p:txBody>
      </p:sp>
      <p:pic>
        <p:nvPicPr>
          <p:cNvPr id="8" name="Picture 7" descr="A diagram of a vl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2260"/>
            <a:ext cx="7772400" cy="3143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03"/>
            <a:ext cx="7772400" cy="24660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Motion with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9" name="Content Placeholder 8" descr="A diagram of a computer languag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320800"/>
            <a:ext cx="10198100" cy="4013200"/>
          </a:xfrm>
        </p:spPr>
      </p:pic>
      <p:sp>
        <p:nvSpPr>
          <p:cNvPr id="10" name="Content Placeholder 5"/>
          <p:cNvSpPr txBox="1"/>
          <p:nvPr/>
        </p:nvSpPr>
        <p:spPr>
          <a:xfrm>
            <a:off x="771181" y="5537198"/>
            <a:ext cx="10811219" cy="114300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anose="05000000000000000000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panose="0200050300000002000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MotionGPT</a:t>
            </a:r>
            <a:r>
              <a:rPr lang="en-US" dirty="0"/>
              <a:t>: Human Motion as a Foreign Language, CVPR 2023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Interfaces for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agent – Multi-agent LLM</a:t>
            </a:r>
            <a:endParaRPr lang="en-US" dirty="0"/>
          </a:p>
          <a:p>
            <a:pPr lvl="1"/>
            <a:r>
              <a:rPr lang="en-US" dirty="0"/>
              <a:t>Teachers &amp; students</a:t>
            </a:r>
            <a:endParaRPr lang="en-US" dirty="0"/>
          </a:p>
          <a:p>
            <a:pPr lvl="1"/>
            <a:r>
              <a:rPr lang="en-US" dirty="0"/>
              <a:t>Collaborators</a:t>
            </a:r>
            <a:endParaRPr lang="en-US" dirty="0"/>
          </a:p>
          <a:p>
            <a:r>
              <a:rPr lang="en-US" dirty="0"/>
              <a:t>Humans – Human-AI interaction</a:t>
            </a:r>
            <a:endParaRPr lang="en-US" dirty="0"/>
          </a:p>
          <a:p>
            <a:pPr lvl="1"/>
            <a:r>
              <a:rPr lang="en-US" dirty="0"/>
              <a:t>Graphical interfaces</a:t>
            </a:r>
            <a:endParaRPr lang="en-US" dirty="0"/>
          </a:p>
          <a:p>
            <a:pPr lvl="1"/>
            <a:r>
              <a:rPr lang="en-US" dirty="0"/>
              <a:t>Multimodal interfaces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Teacher-student via Finetuning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949108"/>
            <a:ext cx="10972800" cy="731092"/>
          </a:xfrm>
        </p:spPr>
        <p:txBody>
          <a:bodyPr/>
          <a:lstStyle/>
          <a:p>
            <a:r>
              <a:rPr lang="en-US" dirty="0"/>
              <a:t>Alpaca: A Strong, Replicable Instruction-Following Model, 2023</a:t>
            </a:r>
            <a:endParaRPr lang="en-US" dirty="0"/>
          </a:p>
        </p:txBody>
      </p:sp>
      <p:pic>
        <p:nvPicPr>
          <p:cNvPr id="10" name="Picture 9" descr="A diagram of a proces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4665"/>
            <a:ext cx="10972800" cy="46844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Teacher-student via </a:t>
            </a:r>
            <a:r>
              <a:rPr lang="en-US" dirty="0" err="1"/>
              <a:t>CoT</a:t>
            </a:r>
            <a:r>
              <a:rPr lang="en-US" dirty="0"/>
              <a:t> Finetuning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98696" y="1600200"/>
            <a:ext cx="5783703" cy="5080000"/>
          </a:xfrm>
        </p:spPr>
        <p:txBody>
          <a:bodyPr/>
          <a:lstStyle/>
          <a:p>
            <a:r>
              <a:rPr lang="en-US" dirty="0"/>
              <a:t>Symbolic Chain-of-Thought Distillation: Small Models Can Also “Think” Step-by-Step, ACL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96" y="1580030"/>
            <a:ext cx="5080001" cy="50800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Teacher-student: Superalignment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18698" y="1552321"/>
            <a:ext cx="3882604" cy="5080000"/>
          </a:xfrm>
        </p:spPr>
        <p:txBody>
          <a:bodyPr/>
          <a:lstStyle/>
          <a:p>
            <a:r>
              <a:rPr lang="en-US" dirty="0"/>
              <a:t>Weak-to-Strong Generalization: Eliciting Strong Capabilities With Weak Supervision, OpenAI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064" y="1245112"/>
            <a:ext cx="6400800" cy="3194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2271"/>
            <a:ext cx="7772400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Teacher-student: Superalignment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6259569"/>
            <a:ext cx="10972800" cy="775159"/>
          </a:xfrm>
        </p:spPr>
        <p:txBody>
          <a:bodyPr/>
          <a:lstStyle/>
          <a:p>
            <a:r>
              <a:rPr lang="en-US" dirty="0"/>
              <a:t>Aligner: Efficient Alignment by Learning to Correct, </a:t>
            </a:r>
            <a:r>
              <a:rPr lang="en-US" dirty="0" err="1"/>
              <a:t>NeurIPS</a:t>
            </a:r>
            <a:r>
              <a:rPr lang="en-US" dirty="0"/>
              <a:t>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00853"/>
            <a:ext cx="10058400" cy="3478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6220"/>
            <a:ext cx="9144000" cy="28405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Collaborators: Multi-agent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537198"/>
            <a:ext cx="10972800" cy="1143001"/>
          </a:xfrm>
        </p:spPr>
        <p:txBody>
          <a:bodyPr/>
          <a:lstStyle/>
          <a:p>
            <a:r>
              <a:rPr lang="en-US" dirty="0"/>
              <a:t>Generative Agents: Interactive Simulacra of Human Behavior,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152301"/>
            <a:ext cx="7772400" cy="42449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Collaborators: Multi-agent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428698"/>
            <a:ext cx="10972800" cy="1251502"/>
          </a:xfrm>
        </p:spPr>
        <p:txBody>
          <a:bodyPr/>
          <a:lstStyle/>
          <a:p>
            <a:r>
              <a:rPr lang="en-US" dirty="0" err="1"/>
              <a:t>ChatDev</a:t>
            </a:r>
            <a:r>
              <a:rPr lang="en-US" dirty="0"/>
              <a:t>: Communicative Agents for Software Development,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80030"/>
            <a:ext cx="4068590" cy="3589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90" y="1803936"/>
            <a:ext cx="7772400" cy="3141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36914"/>
            <a:ext cx="10972800" cy="5243286"/>
          </a:xfrm>
        </p:spPr>
        <p:txBody>
          <a:bodyPr>
            <a:normAutofit/>
          </a:bodyPr>
          <a:lstStyle/>
          <a:p>
            <a:r>
              <a:rPr lang="en-US" b="1" dirty="0"/>
              <a:t>Course</a:t>
            </a:r>
            <a:r>
              <a:rPr lang="en-US" dirty="0"/>
              <a:t> </a:t>
            </a:r>
            <a:r>
              <a:rPr lang="en-US" b="1" dirty="0"/>
              <a:t>GitHub</a:t>
            </a:r>
            <a:r>
              <a:rPr lang="en-US" dirty="0"/>
              <a:t> is out (</a:t>
            </a:r>
            <a:r>
              <a:rPr lang="en-US" altLang="zh-CN" sz="2800" dirty="0">
                <a:latin typeface="Gill Sans" panose="020B0502020104020203"/>
                <a:ea typeface="宋体"/>
                <a:hlinkClick r:id="rId1"/>
              </a:rPr>
              <a:t>https://github.com/ulab-uiuc/CS598-Topics-in-LLM-Agents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/>
              <a:t>Office hours:</a:t>
            </a:r>
            <a:endParaRPr lang="en-US" dirty="0"/>
          </a:p>
          <a:p>
            <a:pPr lvl="1"/>
            <a:r>
              <a:rPr lang="en-US" b="1" dirty="0"/>
              <a:t>Jiaxuan: Thursday 5-6pm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Collaborators: Multi-agent LLM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637595"/>
            <a:ext cx="10972800" cy="1042604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rgbClr val="2C3A4A"/>
                </a:solidFill>
                <a:effectLst/>
              </a:rPr>
              <a:t>Research Town: Simulator of Research Community, 2024</a:t>
            </a:r>
            <a:endParaRPr lang="en-US" i="0" dirty="0">
              <a:solidFill>
                <a:srgbClr val="2C3A4A"/>
              </a:solidFill>
              <a:effectLst/>
            </a:endParaRPr>
          </a:p>
        </p:txBody>
      </p:sp>
      <p:pic>
        <p:nvPicPr>
          <p:cNvPr id="1026" name="Picture 2" descr="Refer to cap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72" y="1618878"/>
            <a:ext cx="9144000" cy="337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Interfaces: Discussions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🌟Discussions: What makes multi-agent research special? Are there tasks where multi-LLM are necessary?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LLM Agent Interfaces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765" y="1027609"/>
            <a:ext cx="7872470" cy="510619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LLM Agent Interfaces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599" y="6037242"/>
            <a:ext cx="11420819" cy="642957"/>
          </a:xfrm>
        </p:spPr>
        <p:txBody>
          <a:bodyPr>
            <a:normAutofit/>
          </a:bodyPr>
          <a:lstStyle/>
          <a:p>
            <a:r>
              <a:rPr lang="en-US" dirty="0"/>
              <a:t>🌟Discussion: Where is the boundary between internal and boundaries?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765" y="1027609"/>
            <a:ext cx="7872470" cy="510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126" y="1484085"/>
            <a:ext cx="4223657" cy="2902857"/>
          </a:xfrm>
        </p:spPr>
        <p:txBody>
          <a:bodyPr/>
          <a:lstStyle/>
          <a:p>
            <a:r>
              <a:rPr lang="en-US" dirty="0"/>
              <a:t>Recap: A Framework for LLM Agent 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pic>
        <p:nvPicPr>
          <p:cNvPr id="8" name="Content Placeholder 7" descr="A diagram of a 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7" y="0"/>
            <a:ext cx="7422956" cy="669566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AGI Internal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083" y="1083989"/>
            <a:ext cx="10015833" cy="5596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Metacognition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Self-evolution</a:t>
            </a:r>
            <a:endParaRPr lang="en-US" dirty="0"/>
          </a:p>
          <a:p>
            <a:r>
              <a:rPr lang="en-US" dirty="0"/>
              <a:t>Self-reflection</a:t>
            </a:r>
            <a:endParaRPr lang="en-US" dirty="0"/>
          </a:p>
          <a:p>
            <a:r>
              <a:rPr lang="en-US" dirty="0"/>
              <a:t>Self-awareness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Self-evolution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916058"/>
            <a:ext cx="10972800" cy="764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SELF-INSTRUCT: Aligning Language Models with Self-Generated Instructions, ACL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081" y="955307"/>
            <a:ext cx="10972800" cy="4947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Self-reflection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5629618"/>
            <a:ext cx="10972800" cy="1050581"/>
          </a:xfrm>
        </p:spPr>
        <p:txBody>
          <a:bodyPr/>
          <a:lstStyle/>
          <a:p>
            <a:r>
              <a:rPr lang="en-US" dirty="0" err="1"/>
              <a:t>Reflexion</a:t>
            </a:r>
            <a:r>
              <a:rPr lang="en-US" dirty="0"/>
              <a:t>: Language Agents with Verbal Reinforcement Learning, </a:t>
            </a:r>
            <a:r>
              <a:rPr lang="en-US" dirty="0" err="1"/>
              <a:t>NeurIPS</a:t>
            </a:r>
            <a:r>
              <a:rPr lang="en-US" dirty="0"/>
              <a:t> 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219" y="1214165"/>
            <a:ext cx="11430000" cy="4429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6887" y="177799"/>
            <a:ext cx="3775112" cy="1507782"/>
          </a:xfrm>
        </p:spPr>
        <p:txBody>
          <a:bodyPr/>
          <a:lstStyle/>
          <a:p>
            <a:r>
              <a:rPr lang="en-US" dirty="0"/>
              <a:t>LLM</a:t>
            </a:r>
            <a:br>
              <a:rPr lang="en-US" dirty="0"/>
            </a:br>
            <a:r>
              <a:rPr lang="en-US" dirty="0"/>
              <a:t>Self-awareness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416886" y="2093204"/>
            <a:ext cx="3690651" cy="4586995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Me, Myself and AI: The Situational Awareness Dataset for LLMs,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NeurIPS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202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4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2821"/>
            <a:ext cx="8229600" cy="62523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>
            <a:latin typeface="Calibri" panose="020F0502020204030204" pitchFamily="34" charset="0"/>
            <a:ea typeface="Helvetica Neue Light" panose="02000503000000020004" charset="0"/>
            <a:cs typeface="Calibri" panose="020F050202020403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4539</Words>
  <Application>WPS 演示</Application>
  <PresentationFormat>Widescreen</PresentationFormat>
  <Paragraphs>353</Paragraphs>
  <Slides>33</Slides>
  <Notes>2</Notes>
  <HiddenSlides>27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Helvetica Neue</vt:lpstr>
      <vt:lpstr>Helvetica Neue Light</vt:lpstr>
      <vt:lpstr>Corbel</vt:lpstr>
      <vt:lpstr>苹方-简</vt:lpstr>
      <vt:lpstr>Georgia</vt:lpstr>
      <vt:lpstr>Calibri</vt:lpstr>
      <vt:lpstr>Open Sans</vt:lpstr>
      <vt:lpstr>Corbel</vt:lpstr>
      <vt:lpstr>Thonburi</vt:lpstr>
      <vt:lpstr>宋体</vt:lpstr>
      <vt:lpstr>Gill Sans</vt:lpstr>
      <vt:lpstr>宋体-简</vt:lpstr>
      <vt:lpstr>system-ui</vt:lpstr>
      <vt:lpstr>微软雅黑</vt:lpstr>
      <vt:lpstr>汉仪旗黑</vt:lpstr>
      <vt:lpstr>宋体</vt:lpstr>
      <vt:lpstr>Arial Unicode MS</vt:lpstr>
      <vt:lpstr>Source Sans Pro</vt:lpstr>
      <vt:lpstr>Arial</vt:lpstr>
      <vt:lpstr>Courier New</vt:lpstr>
      <vt:lpstr>Wingdings</vt:lpstr>
      <vt:lpstr>Times New Roman</vt:lpstr>
      <vt:lpstr>Apple Color Emoji</vt:lpstr>
      <vt:lpstr>1_Office Theme</vt:lpstr>
      <vt:lpstr>LLM Agent Overview Part 2</vt:lpstr>
      <vt:lpstr>Reminders</vt:lpstr>
      <vt:lpstr>Announcements</vt:lpstr>
      <vt:lpstr>Recap: A Framework for LLM Agent Research</vt:lpstr>
      <vt:lpstr>Recap: AGI Internal</vt:lpstr>
      <vt:lpstr>LLM Metacognition</vt:lpstr>
      <vt:lpstr>LLM Self-evolution</vt:lpstr>
      <vt:lpstr>LLM Self-reflection</vt:lpstr>
      <vt:lpstr>LLM Self-awareness</vt:lpstr>
      <vt:lpstr>LLM Metacognition: Discussions</vt:lpstr>
      <vt:lpstr>AGI-Interface</vt:lpstr>
      <vt:lpstr>Digital Interfaces for LLMs</vt:lpstr>
      <vt:lpstr>Tool Interface for LLMs</vt:lpstr>
      <vt:lpstr>API/Tool Interface for LLM</vt:lpstr>
      <vt:lpstr>Web Interface for LLM</vt:lpstr>
      <vt:lpstr>Game Interface for LLM</vt:lpstr>
      <vt:lpstr>Code Interface for LLM</vt:lpstr>
      <vt:lpstr>Digital Interfaces for LLMs: Discussions</vt:lpstr>
      <vt:lpstr>Physical Interfaces for LLMs</vt:lpstr>
      <vt:lpstr>Embodied LLM Perception</vt:lpstr>
      <vt:lpstr>Navigation with LLM</vt:lpstr>
      <vt:lpstr>Human Motion with LLM</vt:lpstr>
      <vt:lpstr>Intelligence Interfaces for LLM</vt:lpstr>
      <vt:lpstr>Teacher-student via Finetuning</vt:lpstr>
      <vt:lpstr>Teacher-student via CoT Finetuning</vt:lpstr>
      <vt:lpstr>Teacher-student: Superalignment</vt:lpstr>
      <vt:lpstr>Teacher-student: Superalignment</vt:lpstr>
      <vt:lpstr>Collaborators: Multi-agent LLM</vt:lpstr>
      <vt:lpstr>Collaborators: Multi-agent LLM</vt:lpstr>
      <vt:lpstr>Collaborators: Multi-agent LLM</vt:lpstr>
      <vt:lpstr>Intelligence Interfaces: Discussions</vt:lpstr>
      <vt:lpstr>Summary: LLM Agent Interfaces</vt:lpstr>
      <vt:lpstr>Summary: LLM Agent Interfaces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jinweiyao</cp:lastModifiedBy>
  <cp:revision>2</cp:revision>
  <cp:lastPrinted>2025-01-30T18:24:02Z</cp:lastPrinted>
  <dcterms:created xsi:type="dcterms:W3CDTF">2025-01-30T18:24:02Z</dcterms:created>
  <dcterms:modified xsi:type="dcterms:W3CDTF">2025-01-30T18:24:02Z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90F1575038C363F8C2C39B676A567861_42</vt:lpwstr>
  </property>
  <property fmtid="{D5CDD505-2E9C-101B-9397-08002B2CF9AE}" pid="3" name="KSOProductBuildVer">
    <vt:lpwstr>2052-6.10.2.8397</vt:lpwstr>
  </property>
</Properties>
</file>